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3" r:id="rId6"/>
    <p:sldId id="264" r:id="rId7"/>
    <p:sldId id="265" r:id="rId8"/>
    <p:sldId id="266" r:id="rId9"/>
    <p:sldId id="267" r:id="rId10"/>
    <p:sldId id="268" r:id="rId11"/>
    <p:sldId id="269" r:id="rId12"/>
    <p:sldId id="270" r:id="rId13"/>
    <p:sldId id="271"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IQ"/>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094B3AD-B085-4BE1-AAA6-EFC0BE9A0ADF}" type="slidenum">
              <a:rPr lang="ar-IQ" smtClean="0"/>
              <a:t>‹#›</a:t>
            </a:fld>
            <a:endParaRPr lang="ar-IQ"/>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7D134BF-12EC-4B18-AC90-582B8DDBE137}" type="datetimeFigureOut">
              <a:rPr lang="ar-IQ" smtClean="0"/>
              <a:t>19/03/1441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7D134BF-12EC-4B18-AC90-582B8DDBE137}" type="datetimeFigureOut">
              <a:rPr lang="ar-IQ" smtClean="0"/>
              <a:t>19/03/1441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094B3AD-B085-4BE1-AAA6-EFC0BE9A0ADF}" type="slidenum">
              <a:rPr lang="ar-IQ" smtClean="0"/>
              <a:t>‹#›</a:t>
            </a:fld>
            <a:endParaRPr lang="ar-IQ"/>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07D134BF-12EC-4B18-AC90-582B8DDBE137}" type="datetimeFigureOut">
              <a:rPr lang="ar-IQ" smtClean="0"/>
              <a:t>19/03/1441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094B3AD-B085-4BE1-AAA6-EFC0BE9A0ADF}" type="slidenum">
              <a:rPr lang="ar-IQ" smtClean="0"/>
              <a:t>‹#›</a:t>
            </a:fld>
            <a:endParaRPr lang="ar-IQ"/>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134BF-12EC-4B18-AC90-582B8DDBE137}" type="datetimeFigureOut">
              <a:rPr lang="ar-IQ" smtClean="0"/>
              <a:t>19/03/1441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7D134BF-12EC-4B18-AC90-582B8DDBE137}" type="datetimeFigureOut">
              <a:rPr lang="ar-IQ" smtClean="0"/>
              <a:t>19/03/1441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7D134BF-12EC-4B18-AC90-582B8DDBE137}" type="datetimeFigureOut">
              <a:rPr lang="ar-IQ" smtClean="0"/>
              <a:t>19/03/1441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07D134BF-12EC-4B18-AC90-582B8DDBE137}" type="datetimeFigureOut">
              <a:rPr lang="ar-IQ" smtClean="0"/>
              <a:t>19/03/1441</a:t>
            </a:fld>
            <a:endParaRPr lang="ar-IQ"/>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1094B3AD-B085-4BE1-AAA6-EFC0BE9A0AD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3429000"/>
            <a:ext cx="7128792" cy="792088"/>
          </a:xfrm>
        </p:spPr>
        <p:txBody>
          <a:bodyPr>
            <a:noAutofit/>
          </a:bodyPr>
          <a:lstStyle/>
          <a:p>
            <a:pPr>
              <a:lnSpc>
                <a:spcPct val="115000"/>
              </a:lnSpc>
            </a:pPr>
            <a:r>
              <a:rPr lang="ar-IQ" sz="4400" dirty="0">
                <a:solidFill>
                  <a:srgbClr val="FFFF00"/>
                </a:solidFill>
                <a:cs typeface="+mn-cs"/>
              </a:rPr>
              <a:t>نظريات الشخصية </a:t>
            </a:r>
            <a:br>
              <a:rPr lang="ar-IQ" sz="4400" dirty="0">
                <a:solidFill>
                  <a:srgbClr val="FFFF00"/>
                </a:solidFill>
                <a:cs typeface="+mn-cs"/>
              </a:rPr>
            </a:br>
            <a:r>
              <a:rPr lang="ar-IQ" sz="4400" dirty="0">
                <a:solidFill>
                  <a:srgbClr val="FFFF00"/>
                </a:solidFill>
                <a:cs typeface="+mn-cs"/>
              </a:rPr>
              <a:t>(( نظرية النظم والتراكيب الشخصية ))</a:t>
            </a:r>
            <a:br>
              <a:rPr lang="ar-IQ" sz="4400" dirty="0">
                <a:solidFill>
                  <a:srgbClr val="FFFF00"/>
                </a:solidFill>
                <a:cs typeface="+mn-cs"/>
              </a:rPr>
            </a:br>
            <a:r>
              <a:rPr lang="ar-IQ" sz="4400" dirty="0">
                <a:solidFill>
                  <a:srgbClr val="FFFF00"/>
                </a:solidFill>
                <a:cs typeface="+mn-cs"/>
              </a:rPr>
              <a:t>	   ((جورج كيلي ))</a:t>
            </a:r>
          </a:p>
        </p:txBody>
      </p:sp>
      <p:sp>
        <p:nvSpPr>
          <p:cNvPr id="3" name="عنوان فرعي 2"/>
          <p:cNvSpPr>
            <a:spLocks noGrp="1"/>
          </p:cNvSpPr>
          <p:nvPr>
            <p:ph type="subTitle" idx="1"/>
          </p:nvPr>
        </p:nvSpPr>
        <p:spPr>
          <a:xfrm>
            <a:off x="2051720" y="4437112"/>
            <a:ext cx="6840760" cy="1296144"/>
          </a:xfrm>
        </p:spPr>
        <p:txBody>
          <a:bodyPr>
            <a:noAutofit/>
          </a:bodyPr>
          <a:lstStyle/>
          <a:p>
            <a:pPr>
              <a:lnSpc>
                <a:spcPct val="115000"/>
              </a:lnSpc>
            </a:pPr>
            <a:r>
              <a:rPr lang="ar-IQ" sz="3600" b="1" dirty="0" smtClean="0">
                <a:solidFill>
                  <a:schemeClr val="tx1"/>
                </a:solidFill>
                <a:effectLst/>
                <a:latin typeface="Simplified Arabic"/>
                <a:ea typeface="Calibri"/>
                <a:cs typeface="Ali-A-Samik"/>
              </a:rPr>
              <a:t>الاستاذ المساعد الدكتور (اياد هاشم محمد)</a:t>
            </a:r>
            <a:endParaRPr lang="en-US" sz="2400" b="1" dirty="0">
              <a:solidFill>
                <a:schemeClr val="tx1"/>
              </a:solidFill>
              <a:ea typeface="Calibri"/>
              <a:cs typeface="Arial"/>
            </a:endParaRPr>
          </a:p>
          <a:p>
            <a:endParaRPr lang="ar-IQ" sz="2400" dirty="0">
              <a:solidFill>
                <a:schemeClr val="tx1"/>
              </a:solidFill>
            </a:endParaRPr>
          </a:p>
        </p:txBody>
      </p:sp>
      <p:pic>
        <p:nvPicPr>
          <p:cNvPr id="5" name="صورة 4"/>
          <p:cNvPicPr/>
          <p:nvPr/>
        </p:nvPicPr>
        <p:blipFill>
          <a:blip r:embed="rId2">
            <a:extLst>
              <a:ext uri="{28A0092B-C50C-407E-A947-70E740481C1C}">
                <a14:useLocalDpi xmlns:a14="http://schemas.microsoft.com/office/drawing/2010/main" val="0"/>
              </a:ext>
            </a:extLst>
          </a:blip>
          <a:stretch>
            <a:fillRect/>
          </a:stretch>
        </p:blipFill>
        <p:spPr>
          <a:xfrm>
            <a:off x="827584" y="463699"/>
            <a:ext cx="1357630" cy="1381125"/>
          </a:xfrm>
          <a:prstGeom prst="rect">
            <a:avLst/>
          </a:prstGeom>
        </p:spPr>
      </p:pic>
      <p:sp>
        <p:nvSpPr>
          <p:cNvPr id="6" name="مربع نص 5"/>
          <p:cNvSpPr txBox="1"/>
          <p:nvPr/>
        </p:nvSpPr>
        <p:spPr>
          <a:xfrm>
            <a:off x="5436096" y="332656"/>
            <a:ext cx="3240360" cy="1047979"/>
          </a:xfrm>
          <a:prstGeom prst="rect">
            <a:avLst/>
          </a:prstGeom>
          <a:noFill/>
        </p:spPr>
        <p:txBody>
          <a:bodyPr wrap="square" rtlCol="1">
            <a:spAutoFit/>
          </a:bodyPr>
          <a:lstStyle/>
          <a:p>
            <a:pPr algn="ctr">
              <a:lnSpc>
                <a:spcPct val="115000"/>
              </a:lnSpc>
            </a:pPr>
            <a:r>
              <a:rPr lang="ar-IQ" dirty="0" smtClean="0">
                <a:ea typeface="Calibri"/>
                <a:cs typeface="Ali-A-Samik"/>
              </a:rPr>
              <a:t>     </a:t>
            </a:r>
            <a:r>
              <a:rPr lang="ar-IQ" b="1" dirty="0" smtClean="0">
                <a:ea typeface="Calibri"/>
                <a:cs typeface="Ali-A-Samik"/>
              </a:rPr>
              <a:t>جامعة </a:t>
            </a:r>
            <a:r>
              <a:rPr lang="ar-IQ" b="1" dirty="0">
                <a:ea typeface="Calibri"/>
                <a:cs typeface="Ali-A-Samik"/>
              </a:rPr>
              <a:t>ديالى </a:t>
            </a:r>
            <a:endParaRPr lang="en-US" sz="1050" b="1" dirty="0">
              <a:ea typeface="Calibri"/>
              <a:cs typeface="Arial"/>
            </a:endParaRPr>
          </a:p>
          <a:p>
            <a:pPr algn="ctr">
              <a:lnSpc>
                <a:spcPct val="115000"/>
              </a:lnSpc>
            </a:pPr>
            <a:r>
              <a:rPr lang="ar-IQ" b="1" dirty="0">
                <a:ea typeface="Calibri"/>
                <a:cs typeface="Ali-A-Samik"/>
              </a:rPr>
              <a:t>         كلية التربية للعلوم الانسانية </a:t>
            </a:r>
            <a:endParaRPr lang="en-US" sz="1050" b="1" dirty="0">
              <a:ea typeface="Calibri"/>
              <a:cs typeface="Arial"/>
            </a:endParaRPr>
          </a:p>
          <a:p>
            <a:pPr algn="ctr">
              <a:lnSpc>
                <a:spcPct val="115000"/>
              </a:lnSpc>
            </a:pPr>
            <a:r>
              <a:rPr lang="ar-IQ" b="1" dirty="0">
                <a:ea typeface="Calibri"/>
                <a:cs typeface="Ali-A-Samik"/>
              </a:rPr>
              <a:t>        قسم العلوم التربوية والنفسية </a:t>
            </a:r>
            <a:endParaRPr lang="en-US" sz="1050" b="1" dirty="0">
              <a:ea typeface="Calibri"/>
              <a:cs typeface="Arial"/>
            </a:endParaRPr>
          </a:p>
        </p:txBody>
      </p:sp>
    </p:spTree>
    <p:extLst>
      <p:ext uri="{BB962C8B-B14F-4D97-AF65-F5344CB8AC3E}">
        <p14:creationId xmlns:p14="http://schemas.microsoft.com/office/powerpoint/2010/main" val="388202033"/>
      </p:ext>
    </p:extLst>
  </p:cSld>
  <p:clrMapOvr>
    <a:masterClrMapping/>
  </p:clrMapOvr>
  <mc:AlternateContent xmlns:mc="http://schemas.openxmlformats.org/markup-compatibility/2006" xmlns:p14="http://schemas.microsoft.com/office/powerpoint/2010/main">
    <mc:Choice Requires="p14">
      <p:transition spd="slow" p14:dur="4500">
        <p14:vortex/>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192688"/>
          </a:xfrm>
        </p:spPr>
        <p:txBody>
          <a:bodyPr>
            <a:noAutofit/>
          </a:bodyPr>
          <a:lstStyle/>
          <a:p>
            <a:pPr marL="0" indent="0" algn="r" rtl="1">
              <a:buNone/>
            </a:pPr>
            <a:r>
              <a:rPr lang="ar-IQ" dirty="0">
                <a:solidFill>
                  <a:schemeClr val="tx1"/>
                </a:solidFill>
              </a:rPr>
              <a:t>مبدأ التغيير: </a:t>
            </a:r>
          </a:p>
          <a:p>
            <a:pPr marL="0" indent="0" algn="r" rtl="1">
              <a:buNone/>
            </a:pPr>
            <a:r>
              <a:rPr lang="ar-IQ" dirty="0">
                <a:solidFill>
                  <a:schemeClr val="tx1"/>
                </a:solidFill>
              </a:rPr>
              <a:t>ان التغيير في نظام التركيب الشخصي محدود بقدرة التصور على النفاذ الى المدى الذي تمسح به العوامل المختلفة الاخرى وتعني القدرة على النفاذ عملية تقبل العوامل الجديدة والتي لم يسبق تصورها اما العوامل فهي تعني التصورات القديمة والجديدة معا ويحدث التغيير داخل النظام حين تقوم تصورات الاساسية بتقبل التصورات جديدة ودمجها في بنائها المسلمات  1- التجزئة </a:t>
            </a:r>
          </a:p>
          <a:p>
            <a:pPr marL="0" indent="0" algn="r" rtl="1">
              <a:buNone/>
            </a:pPr>
            <a:r>
              <a:rPr lang="ar-IQ" dirty="0">
                <a:solidFill>
                  <a:schemeClr val="tx1"/>
                </a:solidFill>
              </a:rPr>
              <a:t>قد يستخدم الشخص وبشكل تدريجي مجموعة من النظم الثانوية بالتصور والتي قد تكون متضادة . وربما كان عدم الاتفاق بين النظم الثانوية محتملا في نظام ضخم اما في النظم الصغيرة فقد تعيق حدوث عمليات الاستنباط المتتالية فالتصورات الجديدة ليست مستنبطة بشكل مباشر من التصورات القديمة ولكنها تستنبط من النظم الكبيرة .</a:t>
            </a:r>
          </a:p>
          <a:p>
            <a:pPr marL="0" indent="0" algn="r" rtl="1">
              <a:buNone/>
            </a:pPr>
            <a:r>
              <a:rPr lang="ar-IQ" dirty="0">
                <a:solidFill>
                  <a:schemeClr val="tx1"/>
                </a:solidFill>
              </a:rPr>
              <a:t> 2- التشابه :</a:t>
            </a:r>
          </a:p>
          <a:p>
            <a:pPr marL="0" indent="0" algn="r" rtl="1">
              <a:buNone/>
            </a:pPr>
            <a:r>
              <a:rPr lang="ar-IQ" dirty="0">
                <a:solidFill>
                  <a:schemeClr val="tx1"/>
                </a:solidFill>
              </a:rPr>
              <a:t>اذا ما عمل شخص ما على استخدام تصور للخبرة متشابه لنظام مستخدم لدى شخص اخر فان عملياته النفسية سوف تتشابه مع عمليات الطرف الاخر غير ان ذلك لا يعني ان المرور بنفس الاحداث او مقابلة نفس المثيرات يؤدي الى تشابه العمليات النفسية , وانما ربط نفس التصور بالحدث هو الذي يقود الى ذلك .</a:t>
            </a:r>
          </a:p>
          <a:p>
            <a:pPr marL="0" indent="0" algn="r" rtl="1">
              <a:buNone/>
            </a:pPr>
            <a:endParaRPr lang="ar-IQ" dirty="0">
              <a:solidFill>
                <a:schemeClr val="tx1"/>
              </a:solidFill>
            </a:endParaRPr>
          </a:p>
        </p:txBody>
      </p:sp>
    </p:spTree>
    <p:extLst>
      <p:ext uri="{BB962C8B-B14F-4D97-AF65-F5344CB8AC3E}">
        <p14:creationId xmlns:p14="http://schemas.microsoft.com/office/powerpoint/2010/main" val="1102894175"/>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192688"/>
          </a:xfrm>
        </p:spPr>
        <p:txBody>
          <a:bodyPr>
            <a:noAutofit/>
          </a:bodyPr>
          <a:lstStyle/>
          <a:p>
            <a:pPr marL="0" indent="0" algn="r" rtl="1">
              <a:buNone/>
            </a:pPr>
            <a:r>
              <a:rPr lang="ar-IQ" dirty="0">
                <a:solidFill>
                  <a:schemeClr val="tx1"/>
                </a:solidFill>
              </a:rPr>
              <a:t>- النشاط الاجتماعي :</a:t>
            </a:r>
          </a:p>
          <a:p>
            <a:pPr marL="0" indent="0" algn="r" rtl="1">
              <a:buNone/>
            </a:pPr>
            <a:r>
              <a:rPr lang="ar-IQ" dirty="0">
                <a:solidFill>
                  <a:schemeClr val="tx1"/>
                </a:solidFill>
              </a:rPr>
              <a:t>اذا ما قام شخص بتصور عملية البناء التصوري لشخص اخر فقد يستطيع القيام </a:t>
            </a:r>
            <a:r>
              <a:rPr lang="ar-IQ" dirty="0" err="1">
                <a:solidFill>
                  <a:schemeClr val="tx1"/>
                </a:solidFill>
              </a:rPr>
              <a:t>باداء</a:t>
            </a:r>
            <a:r>
              <a:rPr lang="ar-IQ" dirty="0">
                <a:solidFill>
                  <a:schemeClr val="tx1"/>
                </a:solidFill>
              </a:rPr>
              <a:t> دور في العملية الاجتماعية يتعلق بالطرف الاخر ويعني ذلك اكثر من مجرد رؤية الاشياء كما يراها الاخر وانما تعني استخدام طريقته الخاصة في النظر اليها . فتصور ما يفكر فيه الاخرون يساعدنا في التنبؤ بما سوف يفعلونه .</a:t>
            </a:r>
          </a:p>
          <a:p>
            <a:pPr marL="0" indent="0" algn="r" rtl="1">
              <a:buNone/>
            </a:pPr>
            <a:r>
              <a:rPr lang="ar-IQ" dirty="0">
                <a:solidFill>
                  <a:schemeClr val="tx1"/>
                </a:solidFill>
              </a:rPr>
              <a:t>التصورات :</a:t>
            </a:r>
          </a:p>
          <a:p>
            <a:pPr marL="0" indent="0" algn="r" rtl="1">
              <a:buNone/>
            </a:pPr>
            <a:r>
              <a:rPr lang="ar-IQ" dirty="0">
                <a:solidFill>
                  <a:schemeClr val="tx1"/>
                </a:solidFill>
              </a:rPr>
              <a:t>التصور هو الطريقة التي تنظر من خلالها الى الاشياء على انها كتشابه ولكنها مختلفة عن بعضها , وفي نفس الوقت . وهذا التضاد الواضح موجود في بناء التصور نفسه ولا يعتبر غير ذي علاقة او مجرد مفهوم اخر ويشتمل التصور على العوامل المجردة للمفهوم كما يشتمل ايضا على المدرك الحسي ويمثل التناقض جانبا من جوانب التفكير الانساني . ولا يستطيع الانسان التعبير عن نظامه التصوري كله اذ قد يسيء فهم تصوره عن موقف ما في المستقبل , كما قد يعجز عن شرح تصورات معينة بطريقة مفهومة تماما من قبل الاخرين او تمكنهم من ادخالها الى نظمهم  دون ان </a:t>
            </a:r>
            <a:r>
              <a:rPr lang="ar-IQ" dirty="0" err="1">
                <a:solidFill>
                  <a:schemeClr val="tx1"/>
                </a:solidFill>
              </a:rPr>
              <a:t>يكونو</a:t>
            </a:r>
            <a:r>
              <a:rPr lang="ar-IQ" dirty="0">
                <a:solidFill>
                  <a:schemeClr val="tx1"/>
                </a:solidFill>
              </a:rPr>
              <a:t> قادرين على التنبؤ به بشكل صحيح وقد لا يستطيع شخص ما شرح تصوراته بشكل متكامل مما يجعله يحذف التضاد</a:t>
            </a:r>
            <a:endParaRPr lang="ar-IQ" dirty="0">
              <a:solidFill>
                <a:schemeClr val="tx1"/>
              </a:solidFill>
            </a:endParaRPr>
          </a:p>
        </p:txBody>
      </p:sp>
    </p:spTree>
    <p:extLst>
      <p:ext uri="{BB962C8B-B14F-4D97-AF65-F5344CB8AC3E}">
        <p14:creationId xmlns:p14="http://schemas.microsoft.com/office/powerpoint/2010/main" val="1001004997"/>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192688"/>
          </a:xfrm>
        </p:spPr>
        <p:txBody>
          <a:bodyPr>
            <a:noAutofit/>
          </a:bodyPr>
          <a:lstStyle/>
          <a:p>
            <a:pPr marL="0" indent="0" algn="r" rtl="1">
              <a:buNone/>
            </a:pPr>
            <a:r>
              <a:rPr lang="ar-IQ" dirty="0">
                <a:solidFill>
                  <a:schemeClr val="tx1"/>
                </a:solidFill>
              </a:rPr>
              <a:t>كان يقول مثلا" فاطمة طيبة " غير انه لكي تكون فاطمة طيبة فلا بد ان يوجد شخص اخر على الاقل طيب وشخص ثالث غير طيب وقد يوجد شخصان اخران غير طيبين , حيث ان الحد الادنى للتصور يتكون من ثلاثة اشياء ولذا فان اية عبارة اخرى تعتبر غير منطقية وفق فروض النظرية كأن نقول مثلا بأن كل انسان هو طيب وهو كلام لا معنى له ونظرا لان التصورات شخصية فقد لا يمكن فهمها بسهولة من قبل الاخرين ولهذا فهناك عدد من الشروط التي تجعلها تبدو </a:t>
            </a:r>
            <a:r>
              <a:rPr lang="ar-IQ" dirty="0" err="1">
                <a:solidFill>
                  <a:schemeClr val="tx1"/>
                </a:solidFill>
              </a:rPr>
              <a:t>وكانها</a:t>
            </a:r>
            <a:r>
              <a:rPr lang="ar-IQ" dirty="0">
                <a:solidFill>
                  <a:schemeClr val="tx1"/>
                </a:solidFill>
              </a:rPr>
              <a:t> الشخص لا يعني ما يقوله .  </a:t>
            </a:r>
          </a:p>
          <a:p>
            <a:pPr marL="0" indent="0" algn="r" rtl="1">
              <a:buNone/>
            </a:pPr>
            <a:r>
              <a:rPr lang="ar-IQ" dirty="0">
                <a:solidFill>
                  <a:schemeClr val="tx1"/>
                </a:solidFill>
              </a:rPr>
              <a:t>وتزودنا التصورات </a:t>
            </a:r>
            <a:r>
              <a:rPr lang="ar-IQ" dirty="0" err="1">
                <a:solidFill>
                  <a:schemeClr val="tx1"/>
                </a:solidFill>
              </a:rPr>
              <a:t>باداة</a:t>
            </a:r>
            <a:r>
              <a:rPr lang="ar-IQ" dirty="0">
                <a:solidFill>
                  <a:schemeClr val="tx1"/>
                </a:solidFill>
              </a:rPr>
              <a:t> لتشكيل الاحداث في مجموعات مما يسهل عملية التنبؤ وتوجيهها والتحكم فيها </a:t>
            </a:r>
            <a:r>
              <a:rPr lang="ar-IQ" dirty="0" err="1">
                <a:solidFill>
                  <a:schemeClr val="tx1"/>
                </a:solidFill>
              </a:rPr>
              <a:t>فالانسان</a:t>
            </a:r>
            <a:r>
              <a:rPr lang="ar-IQ" dirty="0">
                <a:solidFill>
                  <a:schemeClr val="tx1"/>
                </a:solidFill>
              </a:rPr>
              <a:t> باستطاعته التحكم في مصيره لدرجة يجعل من الممكن ايجاد نظام بنائي واضح ينتمي اليه ويساعده على تصنيف العالم المحيط به وتبعا لوجهة النظر هذه فان الانسان يتعلم السيطرة على مصيره ببطء مما يجعل من ذلك عملية طويلة وصعبة . ويملك الانسان الاختيار ما بين قطبين للتصور الا انه محكوم في تصوره بنظام تصوراته الشبكي </a:t>
            </a:r>
            <a:r>
              <a:rPr lang="ar-IQ" dirty="0" err="1">
                <a:solidFill>
                  <a:schemeClr val="tx1"/>
                </a:solidFill>
              </a:rPr>
              <a:t>وومع</a:t>
            </a:r>
            <a:r>
              <a:rPr lang="ar-IQ" dirty="0">
                <a:solidFill>
                  <a:schemeClr val="tx1"/>
                </a:solidFill>
              </a:rPr>
              <a:t> ذلك </a:t>
            </a:r>
            <a:r>
              <a:rPr lang="ar-IQ" dirty="0" err="1">
                <a:solidFill>
                  <a:schemeClr val="tx1"/>
                </a:solidFill>
              </a:rPr>
              <a:t>فبأمكانه</a:t>
            </a:r>
            <a:r>
              <a:rPr lang="ar-IQ" dirty="0">
                <a:solidFill>
                  <a:schemeClr val="tx1"/>
                </a:solidFill>
              </a:rPr>
              <a:t> بناء تصورات جديدة لتوسيع ذلك النظام فالذات هي تصور مثلا واستخدامها ككلمة في تشكيل تصوراتنا يقودنا الى تصورات اخرى تعمل كموجه للسلوك وبخاصة فيما يتعلق </a:t>
            </a:r>
            <a:r>
              <a:rPr lang="ar-IQ" dirty="0" err="1">
                <a:solidFill>
                  <a:schemeClr val="tx1"/>
                </a:solidFill>
              </a:rPr>
              <a:t>بالاخرين</a:t>
            </a:r>
            <a:r>
              <a:rPr lang="ar-IQ" dirty="0">
                <a:solidFill>
                  <a:schemeClr val="tx1"/>
                </a:solidFill>
              </a:rPr>
              <a:t> الذين يمكن مقارنتنا بهم وتعمل تلك المقارنات حسبما يشكلها الفرد ويصيغها على التحكم في حياته الاجتماعية واذا بينما يقوم هو بتصور الناس الاخرين يعمل في نفس الوقت على بناء نظام تصوراته الذي يحكم سلوكه ويتولى تعريف دوره ويمكن الكشف عن ذلك النظام عندما يقود الفرد بالتحدث عن الاخرين .</a:t>
            </a:r>
          </a:p>
          <a:p>
            <a:pPr marL="0" indent="0" algn="r" rtl="1">
              <a:buNone/>
            </a:pPr>
            <a:endParaRPr lang="ar-IQ" dirty="0">
              <a:solidFill>
                <a:schemeClr val="tx1"/>
              </a:solidFill>
            </a:endParaRPr>
          </a:p>
        </p:txBody>
      </p:sp>
    </p:spTree>
    <p:extLst>
      <p:ext uri="{BB962C8B-B14F-4D97-AF65-F5344CB8AC3E}">
        <p14:creationId xmlns:p14="http://schemas.microsoft.com/office/powerpoint/2010/main" val="3812683447"/>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192688"/>
          </a:xfrm>
        </p:spPr>
        <p:txBody>
          <a:bodyPr>
            <a:noAutofit/>
          </a:bodyPr>
          <a:lstStyle/>
          <a:p>
            <a:pPr marL="0" indent="0" algn="r" rtl="1">
              <a:buNone/>
            </a:pPr>
            <a:r>
              <a:rPr lang="ar-IQ" sz="1800" b="1" dirty="0">
                <a:solidFill>
                  <a:schemeClr val="tx1"/>
                </a:solidFill>
              </a:rPr>
              <a:t>جوانب التصور :</a:t>
            </a:r>
          </a:p>
          <a:p>
            <a:pPr marL="0" indent="0" algn="r" rtl="1">
              <a:buNone/>
            </a:pPr>
            <a:r>
              <a:rPr lang="ar-IQ" sz="1800" b="1" dirty="0">
                <a:solidFill>
                  <a:schemeClr val="tx1"/>
                </a:solidFill>
              </a:rPr>
              <a:t>يسمح ترميز احد عوامل التصور بتمثيل التصور نفسه بحيث تصبح الاتصالات حينئذ هي عملية </a:t>
            </a:r>
            <a:r>
              <a:rPr lang="ar-IQ" sz="1800" b="1" dirty="0" err="1">
                <a:solidFill>
                  <a:schemeClr val="tx1"/>
                </a:solidFill>
              </a:rPr>
              <a:t>لاعادة</a:t>
            </a:r>
            <a:r>
              <a:rPr lang="ar-IQ" sz="1800" b="1" dirty="0">
                <a:solidFill>
                  <a:schemeClr val="tx1"/>
                </a:solidFill>
              </a:rPr>
              <a:t> انتاج العامل الرمزي لاستخلاص تصور موازي في شخص اخر  وتستخدم الكلمات كأدوات مفيدة وكرموز الا انها ليست فعالة في جميع الحالات وقد تعمل الاشكال مثل الاب او الام كرموز للتصورات وهو نوع من الترميز المستخدم في حالات الاطفال حيث تعمل تلك الاشياء على توضيح التصور وتثبيته او على جموده ويمكن استخدام ابعاد معينة لتقييم تصورات الاخرين ومنا ما هو شائع الاستعمال مثل ( البعد التجريدي , والبعد الواقعي ) الا ان ذلك قد لا يكون مفيدا بشكل خاص .</a:t>
            </a:r>
          </a:p>
          <a:p>
            <a:pPr marL="0" indent="0" algn="r" rtl="1">
              <a:buNone/>
            </a:pPr>
            <a:r>
              <a:rPr lang="ar-IQ" sz="1800" b="1" dirty="0">
                <a:solidFill>
                  <a:schemeClr val="tx1"/>
                </a:solidFill>
              </a:rPr>
              <a:t>ملخص النظرية </a:t>
            </a:r>
          </a:p>
          <a:p>
            <a:pPr marL="0" indent="0" algn="r" rtl="1">
              <a:buNone/>
            </a:pPr>
            <a:r>
              <a:rPr lang="ar-IQ" sz="1800" b="1" dirty="0">
                <a:solidFill>
                  <a:schemeClr val="tx1"/>
                </a:solidFill>
              </a:rPr>
              <a:t>يلاحظ بوجه خاص ان هذه النظرية مليئة بالمفاهيم الفلسفية وذلك تبعا لطبيعتها المجالية او </a:t>
            </a:r>
            <a:r>
              <a:rPr lang="ar-IQ" sz="1800" b="1" dirty="0" err="1">
                <a:solidFill>
                  <a:schemeClr val="tx1"/>
                </a:solidFill>
              </a:rPr>
              <a:t>الظاهراتية</a:t>
            </a:r>
            <a:r>
              <a:rPr lang="ar-IQ" sz="1800" b="1" dirty="0">
                <a:solidFill>
                  <a:schemeClr val="tx1"/>
                </a:solidFill>
              </a:rPr>
              <a:t> وهي ترى بان الانسان لديه طرق متعددة لتصور العالم المحيط به وتشكيله وتقوم النظرية على عدد من المبادئ والمسلمات التي تشكل اساسا للعمليات التي يقوم بها الانسان ويوجهها نفسيا وفقا للطرق التي يتوقع بها الاحداث حيث يتولى نظام الفرد للتصورات الشخصية تقرير الطريقة التي يتصور بها العالم .</a:t>
            </a:r>
          </a:p>
          <a:p>
            <a:pPr marL="0" indent="0" algn="r" rtl="1">
              <a:buNone/>
            </a:pPr>
            <a:r>
              <a:rPr lang="ar-IQ" sz="1800" b="1" dirty="0">
                <a:solidFill>
                  <a:schemeClr val="tx1"/>
                </a:solidFill>
              </a:rPr>
              <a:t>وتتصف التصورات بانها ثنائية الاقطاب اي انها ذات قطبين ويقوم الفرد باختيار البدائل عن طريق توقع الحصول على فرص اكثر لتوسيع نظامه والتعريف به كما ان تلك التصورات سمات معينة يتم تنظيمها في شكل هرمي يحتوى النظم الرئيسية وتفرعاتها حيث تشكل تلك السمات اساس تشكيل نظام تشخيص التصورات الذي يستخدمه الاخصائيون للتعرف على نظام التصور لدى اي شخص ويلزم من اجل تغيير السلوك ان يتم تغيير نظام التصور الشخصي او لا . وتؤكد النظرية على اهمية الجوانب الذهنية في تأثير على الشخصية ولا تهتم كثيرا بمفاهيم التعلم والحوافز والانفعالات والمثير والاستجابة والانا واللاشعور والحاجات والغرائز او التعزيز وهي تنظر الى الانسان على انه عالم مهتم بتفسير العالم المحيط به وانه ليس مجرد مستقبل سلبي للمعلومات وانما تعمل بنشاط وجد من اجل بناء عالمه عن طريق عمليات التفسير التي يقوم بها .</a:t>
            </a:r>
          </a:p>
          <a:p>
            <a:pPr marL="0" indent="0" algn="r" rtl="1">
              <a:buNone/>
            </a:pPr>
            <a:endParaRPr lang="ar-IQ" sz="1800" b="1" dirty="0">
              <a:solidFill>
                <a:schemeClr val="tx1"/>
              </a:solidFill>
            </a:endParaRPr>
          </a:p>
        </p:txBody>
      </p:sp>
    </p:spTree>
    <p:extLst>
      <p:ext uri="{BB962C8B-B14F-4D97-AF65-F5344CB8AC3E}">
        <p14:creationId xmlns:p14="http://schemas.microsoft.com/office/powerpoint/2010/main" val="2629820347"/>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justLow" rtl="1">
              <a:buNone/>
            </a:pPr>
            <a:r>
              <a:rPr lang="ar-IQ" dirty="0">
                <a:solidFill>
                  <a:schemeClr val="tx1"/>
                </a:solidFill>
              </a:rPr>
              <a:t>نظرية النظم والتراكيب الشخصية (جورج كيلي )</a:t>
            </a:r>
          </a:p>
          <a:p>
            <a:pPr marL="0" indent="0" algn="justLow" rtl="1">
              <a:buNone/>
            </a:pPr>
            <a:r>
              <a:rPr lang="ar-IQ" dirty="0">
                <a:solidFill>
                  <a:schemeClr val="tx1"/>
                </a:solidFill>
              </a:rPr>
              <a:t>وهي من النظريات </a:t>
            </a:r>
            <a:r>
              <a:rPr lang="ar-IQ" dirty="0" err="1">
                <a:solidFill>
                  <a:schemeClr val="tx1"/>
                </a:solidFill>
              </a:rPr>
              <a:t>الظاهراتية</a:t>
            </a:r>
            <a:r>
              <a:rPr lang="ar-IQ" dirty="0">
                <a:solidFill>
                  <a:schemeClr val="tx1"/>
                </a:solidFill>
              </a:rPr>
              <a:t> التي تختلف عن نظريات الشخصية المعروفة لخلوها من ذكر التعلم كما تخلو ايضا من ذكرهم مفاهيم كثيرة سائدة في مجال علم النفس التقليدي مثل الانا والانفعالات والحوافز والتعزيز والدوافع والحاجيات واللاشعور وغيرها . وتهتم هذه النظرية </a:t>
            </a:r>
            <a:r>
              <a:rPr lang="ar-IQ" dirty="0" err="1">
                <a:solidFill>
                  <a:schemeClr val="tx1"/>
                </a:solidFill>
              </a:rPr>
              <a:t>بالتاكيد</a:t>
            </a:r>
            <a:r>
              <a:rPr lang="ar-IQ" dirty="0">
                <a:solidFill>
                  <a:schemeClr val="tx1"/>
                </a:solidFill>
              </a:rPr>
              <a:t> على مفهومين سهلين في مجال الشخصية وهما :</a:t>
            </a:r>
          </a:p>
          <a:p>
            <a:pPr marL="0" indent="0" algn="justLow" rtl="1">
              <a:buNone/>
            </a:pPr>
            <a:r>
              <a:rPr lang="ar-IQ" dirty="0">
                <a:solidFill>
                  <a:schemeClr val="tx1"/>
                </a:solidFill>
              </a:rPr>
              <a:t>1- انه يمكن فهم الانسان بصورة افضل اذا ما نظرنا اليه من خلال الزمن </a:t>
            </a:r>
          </a:p>
          <a:p>
            <a:pPr marL="0" indent="0" algn="justLow" rtl="1">
              <a:buNone/>
            </a:pPr>
            <a:r>
              <a:rPr lang="ar-IQ" dirty="0">
                <a:solidFill>
                  <a:schemeClr val="tx1"/>
                </a:solidFill>
              </a:rPr>
              <a:t>2- ان كل انسان يفكر بطريقته الخاصة في الاحداث التي يتبناها او يرتبط بها بفطرته </a:t>
            </a:r>
          </a:p>
          <a:p>
            <a:pPr marL="0" indent="0" algn="justLow" rtl="1">
              <a:buNone/>
            </a:pPr>
            <a:r>
              <a:rPr lang="ar-IQ" dirty="0">
                <a:solidFill>
                  <a:schemeClr val="tx1"/>
                </a:solidFill>
              </a:rPr>
              <a:t>وتشير الحقيقتان السابقتان الى الطرق التي يعيد الانسان من خلالها بناء حياته اذ تؤكدان على تقدم الانسان وتطوره عبر القرون كما تنظران اليه وكأنه عالم من العلماء الذين يحاولون التنبؤ </a:t>
            </a:r>
            <a:r>
              <a:rPr lang="ar-IQ" dirty="0" err="1">
                <a:solidFill>
                  <a:schemeClr val="tx1"/>
                </a:solidFill>
              </a:rPr>
              <a:t>بالاسباب</a:t>
            </a:r>
            <a:r>
              <a:rPr lang="ar-IQ" dirty="0">
                <a:solidFill>
                  <a:schemeClr val="tx1"/>
                </a:solidFill>
              </a:rPr>
              <a:t> والسيطرة على الاحداث التي يشارك فيها فهو يعيش في عالم حقيقي ويحاول فهمه فالعالم بالنسبة اليه متجانس وترتبط اجزاؤه مع بعضها بعلاقات ثابته ومع ذلك فهو عالم متغير ايضا مما يدعونا الى ادخال عامل الزمن في حسابنا .</a:t>
            </a:r>
          </a:p>
          <a:p>
            <a:pPr marL="0" indent="0" algn="justLow" rtl="1">
              <a:buNone/>
            </a:pPr>
            <a:endParaRPr lang="ar-IQ" sz="2400" dirty="0">
              <a:solidFill>
                <a:schemeClr val="tx1"/>
              </a:solidFill>
            </a:endParaRPr>
          </a:p>
        </p:txBody>
      </p:sp>
    </p:spTree>
    <p:extLst>
      <p:ext uri="{BB962C8B-B14F-4D97-AF65-F5344CB8AC3E}">
        <p14:creationId xmlns:p14="http://schemas.microsoft.com/office/powerpoint/2010/main" val="31631152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just" rtl="1">
              <a:buNone/>
            </a:pPr>
            <a:r>
              <a:rPr lang="ar-IQ" dirty="0">
                <a:solidFill>
                  <a:schemeClr val="tx1"/>
                </a:solidFill>
              </a:rPr>
              <a:t>كذلك ترى النظرية ان الانسان ربما يخطئ في تصوره للظواهر الحقيقية الا ان هذا التصور الخاطئ يصبح حقيقة بالنسبة اليه فما يراه قد لا يكون له اصل في الحقيقة الا انه موجود في ادراكه وان الانسان ينظر الى العالم من خلال نماذج تمثل طريقته في تركيب هذا العالم او تنظيمه وتسمى بالنظم العقلية وعلى الرغم من محاولته تحسين عمل تلك النظم عن طريق توسيع افقه </a:t>
            </a:r>
            <a:r>
              <a:rPr lang="ar-IQ" dirty="0" err="1">
                <a:solidFill>
                  <a:schemeClr val="tx1"/>
                </a:solidFill>
              </a:rPr>
              <a:t>لاحلال</a:t>
            </a:r>
            <a:r>
              <a:rPr lang="ar-IQ" dirty="0">
                <a:solidFill>
                  <a:schemeClr val="tx1"/>
                </a:solidFill>
              </a:rPr>
              <a:t> التوافق بين مدركاته وبين البيئة الحقيقية الا ان النظم الاكبر التي تشكل نظمه الشخصية جزءا منها قد تقاوم التغيير بسبب فائدتها له او ميله الى الاعتماد عليها . ويرى كيلي بأن النظم البنائية التي يمكن التعبير عنها </a:t>
            </a:r>
            <a:r>
              <a:rPr lang="ar-IQ" dirty="0" err="1">
                <a:solidFill>
                  <a:schemeClr val="tx1"/>
                </a:solidFill>
              </a:rPr>
              <a:t>للاخرين</a:t>
            </a:r>
            <a:r>
              <a:rPr lang="ar-IQ" dirty="0">
                <a:solidFill>
                  <a:schemeClr val="tx1"/>
                </a:solidFill>
              </a:rPr>
              <a:t> يمكن ايضا مشاركة فيها وفي هذه الحالة فان التقدم الذي يمكن ان يحدث في طريق الاتصالات يكون عظيما كما انه يمكن تعميم نظم تتناسب ومجالات او حقائق معينة كمجال علم النفس مثلا او علم النفس وظائف الاعضاء ويمكن للمجالات ان تتداخل او تشير اليها كما هو الحال في علم النفس وعلم الوظائف الاعضاء . وليس هناك نظام عالمي موحد لتلك التراكيب العقلية اذ ان كل نظمنا هي نظم صغيرة ذات مدى محدود كما ان نظام التراكيب العقلية الشخصية محدود بمجال الشخصية الانسانية ومشاكل العلاقات الشخصية وهو ما يجعل لتلك النظم مراكز او نقاط تعمل فيها بشكل افضل من غيرها .</a:t>
            </a:r>
            <a:endParaRPr lang="ar-IQ" dirty="0">
              <a:solidFill>
                <a:schemeClr val="tx1"/>
              </a:solidFill>
            </a:endParaRPr>
          </a:p>
        </p:txBody>
      </p:sp>
    </p:spTree>
    <p:extLst>
      <p:ext uri="{BB962C8B-B14F-4D97-AF65-F5344CB8AC3E}">
        <p14:creationId xmlns:p14="http://schemas.microsoft.com/office/powerpoint/2010/main" val="1967784549"/>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r" rtl="1">
              <a:buNone/>
            </a:pPr>
            <a:r>
              <a:rPr lang="ar-IQ" sz="2800" dirty="0">
                <a:solidFill>
                  <a:schemeClr val="tx1"/>
                </a:solidFill>
              </a:rPr>
              <a:t>وتهتم نظرية النظم والتراكيب الشخصية بالتركيز على مجال اعادة التوافق الانساني الناشئ عن الضغوط مما يجعلها ذات فائدة كبيرة في مجالات العلاج النفسي . وتشير النظرية الى تلك النظم والتراكيب تستخدم من اجل التنبؤ </a:t>
            </a:r>
            <a:r>
              <a:rPr lang="ar-IQ" sz="2800" dirty="0" err="1">
                <a:solidFill>
                  <a:schemeClr val="tx1"/>
                </a:solidFill>
              </a:rPr>
              <a:t>بالاحداث</a:t>
            </a:r>
            <a:r>
              <a:rPr lang="ar-IQ" sz="2800" dirty="0">
                <a:solidFill>
                  <a:schemeClr val="tx1"/>
                </a:solidFill>
              </a:rPr>
              <a:t> ولهذا يتم اختبارها </a:t>
            </a:r>
            <a:r>
              <a:rPr lang="ar-IQ" sz="2800" dirty="0" err="1">
                <a:solidFill>
                  <a:schemeClr val="tx1"/>
                </a:solidFill>
              </a:rPr>
              <a:t>للتاكد</a:t>
            </a:r>
            <a:r>
              <a:rPr lang="ar-IQ" sz="2800" dirty="0">
                <a:solidFill>
                  <a:schemeClr val="tx1"/>
                </a:solidFill>
              </a:rPr>
              <a:t> من قدرتها </a:t>
            </a:r>
            <a:r>
              <a:rPr lang="ar-IQ" sz="2800" dirty="0" err="1">
                <a:solidFill>
                  <a:schemeClr val="tx1"/>
                </a:solidFill>
              </a:rPr>
              <a:t>التنبؤية</a:t>
            </a:r>
            <a:r>
              <a:rPr lang="ar-IQ" sz="2800" dirty="0">
                <a:solidFill>
                  <a:schemeClr val="tx1"/>
                </a:solidFill>
              </a:rPr>
              <a:t> ومن ثم يتم اخضاعها للمراجعة بعد عمليات الاختبار وعادة </a:t>
            </a:r>
            <a:r>
              <a:rPr lang="ar-IQ" sz="2800" dirty="0" err="1">
                <a:solidFill>
                  <a:schemeClr val="tx1"/>
                </a:solidFill>
              </a:rPr>
              <a:t>ماتؤدي</a:t>
            </a:r>
            <a:r>
              <a:rPr lang="ar-IQ" sz="2800" dirty="0">
                <a:solidFill>
                  <a:schemeClr val="tx1"/>
                </a:solidFill>
              </a:rPr>
              <a:t> الاحداث الى الكشف عن فائدة تلك النظم او انحرافها مما يؤدي الى اعادة النظر فيها وفي طريقة تركيبها ولما كان بعض الناس يخشون التعبير عن نظمهم او اختبارها فأن ذلك يمثل مشكلة من المشاكل التي يهتم بها العلاج النفسي </a:t>
            </a:r>
            <a:endParaRPr lang="ar-IQ" sz="2800" dirty="0">
              <a:solidFill>
                <a:schemeClr val="tx1"/>
              </a:solidFill>
            </a:endParaRPr>
          </a:p>
        </p:txBody>
      </p:sp>
    </p:spTree>
    <p:extLst>
      <p:ext uri="{BB962C8B-B14F-4D97-AF65-F5344CB8AC3E}">
        <p14:creationId xmlns:p14="http://schemas.microsoft.com/office/powerpoint/2010/main" val="658469924"/>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r" rtl="1">
              <a:buNone/>
            </a:pPr>
            <a:r>
              <a:rPr lang="ar-IQ" sz="2800" dirty="0">
                <a:solidFill>
                  <a:schemeClr val="tx1"/>
                </a:solidFill>
              </a:rPr>
              <a:t>فلســفة النــظرية </a:t>
            </a:r>
          </a:p>
          <a:p>
            <a:pPr marL="0" indent="0" algn="r" rtl="1">
              <a:buNone/>
            </a:pPr>
            <a:r>
              <a:rPr lang="ar-IQ" sz="2800" dirty="0">
                <a:solidFill>
                  <a:schemeClr val="tx1"/>
                </a:solidFill>
              </a:rPr>
              <a:t>تقوم النظرية على اساس انه يمكن النظر الى العالم وتركيبه بطرق متعددة وان ما نقدمه من تفسيرات للكون تمثل عمليات تقريب متتالية للنظم المثالية . وتفترض عملية اختبار النظم من حين الى اخر بأن عملية تفسيرنا الحالية للكون خاضعة للمراجعة او الاستبدال وهو ما يدفعنا الى الشعور بوجود نظم بديلة تتيح لنا الاختيار من بينها في تعاملنها مع احداث العالم . ولا يحتاج الانسان الى ان يحصر نفسه في دائرة ضيقة او ان يشعر بسيطرة الظروف عليه او انه ضحية لتاريخه الشخصي او ان بعض البدائل جيدة في حين ان كثيرا منها يؤدي الى الوقوع في المشاكل </a:t>
            </a:r>
            <a:r>
              <a:rPr lang="ar-IQ" sz="2800" dirty="0" err="1">
                <a:solidFill>
                  <a:schemeClr val="tx1"/>
                </a:solidFill>
              </a:rPr>
              <a:t>لانه</a:t>
            </a:r>
            <a:r>
              <a:rPr lang="ar-IQ" sz="2800" dirty="0">
                <a:solidFill>
                  <a:schemeClr val="tx1"/>
                </a:solidFill>
              </a:rPr>
              <a:t> ليس هناك شيء مفروض عليه ويمكنه الاختيار حسب معيار الذي يمكن استخدامه وهو ما مدى قدرة اي من البدائل على التنبؤ ؟ وما هو النظام او التركيب الذي يمكن ان يشكل جزءا منه ؟</a:t>
            </a:r>
          </a:p>
          <a:p>
            <a:pPr marL="0" indent="0" algn="r" rtl="1">
              <a:buNone/>
            </a:pPr>
            <a:endParaRPr lang="ar-IQ" sz="2800" dirty="0">
              <a:solidFill>
                <a:schemeClr val="tx1"/>
              </a:solidFill>
            </a:endParaRPr>
          </a:p>
        </p:txBody>
      </p:sp>
    </p:spTree>
    <p:extLst>
      <p:ext uri="{BB962C8B-B14F-4D97-AF65-F5344CB8AC3E}">
        <p14:creationId xmlns:p14="http://schemas.microsoft.com/office/powerpoint/2010/main" val="238514069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192688"/>
          </a:xfrm>
        </p:spPr>
        <p:txBody>
          <a:bodyPr>
            <a:noAutofit/>
          </a:bodyPr>
          <a:lstStyle/>
          <a:p>
            <a:pPr marL="0" indent="0" algn="r" rtl="1">
              <a:buNone/>
            </a:pPr>
            <a:r>
              <a:rPr lang="ar-IQ" dirty="0">
                <a:solidFill>
                  <a:schemeClr val="tx1"/>
                </a:solidFill>
              </a:rPr>
              <a:t>وليس بالضرورة ان نرمز الى النظام او التركيب بالكلمات المكتوبة او المنطوقة </a:t>
            </a:r>
            <a:r>
              <a:rPr lang="ar-IQ" dirty="0" err="1">
                <a:solidFill>
                  <a:schemeClr val="tx1"/>
                </a:solidFill>
              </a:rPr>
              <a:t>لانه</a:t>
            </a:r>
            <a:r>
              <a:rPr lang="ar-IQ" dirty="0">
                <a:solidFill>
                  <a:schemeClr val="tx1"/>
                </a:solidFill>
              </a:rPr>
              <a:t> مفهوم نفسي اكثر فلسفي .فالنظم او التراكيب الاختيارية هي وجهات نظر فلسفية وليست نظاما فلسفيا في حد ذاته . فهي على الرغم من انتمائها جزئيا الى النظم الفلسفية الا انها تقع في احد مجالات نظرية المعرفة المسمى بعلم المعرفة الروحية . كما يعتمد المفهوم ايضا على المنطق التجريبي والعملي الذي لا يقترب من الواقعية التقليدية التي تجعل من الانسان ضحية الظروف وانه طالما كان الانسان قادرا تفسير ظروفه فباستطاعته التحرر من سيطرتها .</a:t>
            </a:r>
          </a:p>
          <a:p>
            <a:pPr marL="0" indent="0" algn="r" rtl="1">
              <a:buNone/>
            </a:pPr>
            <a:r>
              <a:rPr lang="ar-IQ" dirty="0">
                <a:solidFill>
                  <a:schemeClr val="tx1"/>
                </a:solidFill>
              </a:rPr>
              <a:t>كما يرى هذا الاتجاه بأن النظريات هي نتاج الفكر الانساني الذي يبحث عن الحرية وسط حداث متضاربة . فالنظريات تشتمل على فروض مسبقة عن احداث العالم لدرجة تجعل باستطاعته الفروض المسبقة تنظم تلك الاحداث والتنبؤ بها ورسم خريطة لطرق سيرها والسيطرة عليها من قبل الانسان وتحرير نفسه من سيطرتها وتهتم نظرية النظم الشخصية </a:t>
            </a:r>
            <a:r>
              <a:rPr lang="ar-IQ" dirty="0" err="1">
                <a:solidFill>
                  <a:schemeClr val="tx1"/>
                </a:solidFill>
              </a:rPr>
              <a:t>بايجاد</a:t>
            </a:r>
            <a:r>
              <a:rPr lang="ar-IQ" dirty="0">
                <a:solidFill>
                  <a:schemeClr val="tx1"/>
                </a:solidFill>
              </a:rPr>
              <a:t> الطرق المناسبة لمساعدة الافراد من ذوي النظم التي تحد من قدرتهم </a:t>
            </a:r>
            <a:r>
              <a:rPr lang="ar-IQ" dirty="0" err="1">
                <a:solidFill>
                  <a:schemeClr val="tx1"/>
                </a:solidFill>
              </a:rPr>
              <a:t>وتعيقهم</a:t>
            </a:r>
            <a:r>
              <a:rPr lang="ar-IQ" dirty="0">
                <a:solidFill>
                  <a:schemeClr val="tx1"/>
                </a:solidFill>
              </a:rPr>
              <a:t> على اعادة تنظيم حياتهم بشكل يحافظ عليهم حتى لا يقعوا فريسة للماضي .</a:t>
            </a:r>
          </a:p>
          <a:p>
            <a:pPr marL="0" indent="0" algn="r" rtl="1">
              <a:buNone/>
            </a:pPr>
            <a:endParaRPr lang="ar-IQ" dirty="0">
              <a:solidFill>
                <a:schemeClr val="tx1"/>
              </a:solidFill>
            </a:endParaRPr>
          </a:p>
        </p:txBody>
      </p:sp>
    </p:spTree>
    <p:extLst>
      <p:ext uri="{BB962C8B-B14F-4D97-AF65-F5344CB8AC3E}">
        <p14:creationId xmlns:p14="http://schemas.microsoft.com/office/powerpoint/2010/main" val="3207711125"/>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192688"/>
          </a:xfrm>
        </p:spPr>
        <p:txBody>
          <a:bodyPr>
            <a:noAutofit/>
          </a:bodyPr>
          <a:lstStyle/>
          <a:p>
            <a:pPr marL="0" indent="0" algn="r" rtl="1">
              <a:buNone/>
            </a:pPr>
            <a:r>
              <a:rPr lang="ar-IQ" dirty="0">
                <a:solidFill>
                  <a:schemeClr val="tx1"/>
                </a:solidFill>
              </a:rPr>
              <a:t>الاسس والمبادئ الرئيسية </a:t>
            </a:r>
          </a:p>
          <a:p>
            <a:pPr marL="0" indent="0" algn="r" rtl="1">
              <a:buNone/>
            </a:pPr>
            <a:r>
              <a:rPr lang="ar-IQ" dirty="0">
                <a:solidFill>
                  <a:schemeClr val="tx1"/>
                </a:solidFill>
              </a:rPr>
              <a:t>تشتمل النظرية على عدد كبير من المبادئ المصاغة بشكل دقيق واهم تلك المبادئ يشير الى ان العمليات التي يقوم بها الفرد يتم توجيهها نفسيا وفقا للطرق التي يتوقع والنتائج الطبيعية المنبثقة عنه .</a:t>
            </a:r>
          </a:p>
          <a:p>
            <a:pPr marL="0" indent="0" algn="r" rtl="1">
              <a:buNone/>
            </a:pPr>
            <a:r>
              <a:rPr lang="ar-IQ" dirty="0">
                <a:solidFill>
                  <a:schemeClr val="tx1"/>
                </a:solidFill>
              </a:rPr>
              <a:t>ويعنى بذلك ان الناس تبنى نظريات تسمى " النظم لشخصية " لتفسير كيفية سير العالم . ويشتمل كل نظام على مفهومين يمثلان عاملا وعكسه فقد يتكون نظام احد الاشخاص مثلا من العاملين ( بصداقة , بعداوة ) بينما يكون لدى شخص اخر ( بصداقة , بغضب ) . وذلك اعتمادا على خبرات كل شخص وكيفية تفسيره لعالمه . ويعمل الناس من خلال الخبرات على بناء نظم وترتيبها في شكل متدرج بحيث تقوم النظم العامة بدور رئيسي بينما تعمل النظم التي تتولى تعريف احد قطبي النظام بدور مساعد . فاذا ما لاحظ الانسان ما من خلال خبراته مع الاشخاص العدائيين ان بعضهم ذكي وبعضهم الاخر غبي وان الذكاء لم يكن(ذكي× غبي ) يعتبر نظاما مساعدا بالنسبة لنظام (بصداقة × بعداوة ) الرئيسي </a:t>
            </a:r>
            <a:r>
              <a:rPr lang="ar-IQ" dirty="0" err="1">
                <a:solidFill>
                  <a:schemeClr val="tx1"/>
                </a:solidFill>
              </a:rPr>
              <a:t>لانه</a:t>
            </a:r>
            <a:r>
              <a:rPr lang="ar-IQ" dirty="0">
                <a:solidFill>
                  <a:schemeClr val="tx1"/>
                </a:solidFill>
              </a:rPr>
              <a:t> يعمل على تعريف احد الاقطاب فقط . وبمعنى اخر فان عوامل ( الذكاء والغباء ) تعتبر عوامل مساعدة بينما عوامل ( الصداقة والعداء ) تعتبر عوامل رئيسية . </a:t>
            </a:r>
          </a:p>
          <a:p>
            <a:pPr marL="0" indent="0" algn="r" rtl="1">
              <a:buNone/>
            </a:pPr>
            <a:endParaRPr lang="ar-IQ" sz="2400" dirty="0">
              <a:solidFill>
                <a:schemeClr val="tx1"/>
              </a:solidFill>
            </a:endParaRPr>
          </a:p>
        </p:txBody>
      </p:sp>
    </p:spTree>
    <p:extLst>
      <p:ext uri="{BB962C8B-B14F-4D97-AF65-F5344CB8AC3E}">
        <p14:creationId xmlns:p14="http://schemas.microsoft.com/office/powerpoint/2010/main" val="1559762928"/>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192688"/>
          </a:xfrm>
        </p:spPr>
        <p:txBody>
          <a:bodyPr>
            <a:noAutofit/>
          </a:bodyPr>
          <a:lstStyle/>
          <a:p>
            <a:pPr marL="0" indent="0" algn="r" rtl="1">
              <a:buNone/>
            </a:pPr>
            <a:r>
              <a:rPr lang="ar-IQ" sz="2000" dirty="0">
                <a:solidFill>
                  <a:schemeClr val="tx1"/>
                </a:solidFill>
              </a:rPr>
              <a:t>مبدأ التصور : ويشير الى ان الانسان يتوقع الاحداث عن طريق ترتيب نظائر لها ويعني ذلك انه يمكن توقع الاحداث عن طريق احلال تفسيرات لها او اعادة تصور جوانب الحدث نفسه وحيث ان التصور لا يعتبر التركيب اللغوي فانه من الضروري التعبير عنه في شكل رموز .</a:t>
            </a:r>
          </a:p>
          <a:p>
            <a:pPr marL="0" indent="0" algn="r" rtl="1">
              <a:buNone/>
            </a:pPr>
            <a:r>
              <a:rPr lang="ar-IQ" sz="2000" dirty="0">
                <a:solidFill>
                  <a:schemeClr val="tx1"/>
                </a:solidFill>
              </a:rPr>
              <a:t>مبدأ الفردية :</a:t>
            </a:r>
          </a:p>
          <a:p>
            <a:pPr marL="0" indent="0" algn="r" rtl="1">
              <a:buNone/>
            </a:pPr>
            <a:r>
              <a:rPr lang="ar-IQ" sz="2000" dirty="0">
                <a:solidFill>
                  <a:schemeClr val="tx1"/>
                </a:solidFill>
              </a:rPr>
              <a:t>ويشير الى اختلاف الناس من شخص الى اخر في طريقة تصورهم </a:t>
            </a:r>
            <a:r>
              <a:rPr lang="ar-IQ" sz="2000" dirty="0" err="1">
                <a:solidFill>
                  <a:schemeClr val="tx1"/>
                </a:solidFill>
              </a:rPr>
              <a:t>للاحداث</a:t>
            </a:r>
            <a:r>
              <a:rPr lang="ar-IQ" sz="2000" dirty="0">
                <a:solidFill>
                  <a:schemeClr val="tx1"/>
                </a:solidFill>
              </a:rPr>
              <a:t> . ويحدث ذلك بسبب عدم وجود اثنين من البشر يتشاركان الطريقة وبنفس الاسلوب .</a:t>
            </a:r>
          </a:p>
          <a:p>
            <a:pPr marL="0" indent="0" algn="r" rtl="1">
              <a:buNone/>
            </a:pPr>
            <a:r>
              <a:rPr lang="ar-IQ" sz="2000" dirty="0">
                <a:solidFill>
                  <a:schemeClr val="tx1"/>
                </a:solidFill>
              </a:rPr>
              <a:t>مبدأ التنظيم:</a:t>
            </a:r>
          </a:p>
          <a:p>
            <a:pPr marL="0" indent="0" algn="r" rtl="1">
              <a:buNone/>
            </a:pPr>
            <a:r>
              <a:rPr lang="ar-IQ" sz="2000" dirty="0">
                <a:solidFill>
                  <a:schemeClr val="tx1"/>
                </a:solidFill>
              </a:rPr>
              <a:t>ويشير الى قيام كل انسان بتطوير نظامه الذي يشتمل على علاقات مرتبة بين النظم وذلك بشكل مميز يتناسب مع توقعاته </a:t>
            </a:r>
            <a:r>
              <a:rPr lang="ar-IQ" sz="2000" dirty="0" err="1">
                <a:solidFill>
                  <a:schemeClr val="tx1"/>
                </a:solidFill>
              </a:rPr>
              <a:t>للاحداث</a:t>
            </a:r>
            <a:r>
              <a:rPr lang="ar-IQ" sz="2000" dirty="0">
                <a:solidFill>
                  <a:schemeClr val="tx1"/>
                </a:solidFill>
              </a:rPr>
              <a:t> ويعمل التنظيم على الاقلال من التضارب وعدم التناسق بين النظم كما يتضمن هرما من التنظيمات التي تعمل بشكل رئيسي او ثانوي .</a:t>
            </a:r>
          </a:p>
          <a:p>
            <a:pPr marL="0" indent="0" algn="r" rtl="1">
              <a:buNone/>
            </a:pPr>
            <a:r>
              <a:rPr lang="ar-IQ" sz="2000" dirty="0">
                <a:solidFill>
                  <a:schemeClr val="tx1"/>
                </a:solidFill>
              </a:rPr>
              <a:t>ويحتاج نظام الفرد احيانا المراجعة الا انه قد يفضل الابقاء عليه متماسكا اذا ما شعر بان ذلك النظام ضروري لخدمة توقعاته </a:t>
            </a:r>
            <a:r>
              <a:rPr lang="ar-IQ" sz="2000" dirty="0" err="1">
                <a:solidFill>
                  <a:schemeClr val="tx1"/>
                </a:solidFill>
              </a:rPr>
              <a:t>للاحداث</a:t>
            </a:r>
            <a:r>
              <a:rPr lang="ar-IQ" sz="2000" dirty="0">
                <a:solidFill>
                  <a:schemeClr val="tx1"/>
                </a:solidFill>
              </a:rPr>
              <a:t> </a:t>
            </a:r>
          </a:p>
          <a:p>
            <a:pPr marL="0" indent="0" algn="r" rtl="1">
              <a:buNone/>
            </a:pPr>
            <a:r>
              <a:rPr lang="ar-IQ" sz="2000" dirty="0">
                <a:solidFill>
                  <a:schemeClr val="tx1"/>
                </a:solidFill>
              </a:rPr>
              <a:t>مبدأ التضاد : ويشير الى ان التنظيم الفرد من عدد لا نهائي من التركيب المتضادة وهي اشياء متماثلة مع بعضها ومتضادة معها في بعض الجوانب وبمعنى اخر لو اننا اخترنا جانبا يكون فيه (أ) و (ب) متماثلان ولكنهما في نفس الوقت متضادان مع (ج) فان هذا الجانب يصبح اساس التركيب فالتركيب او التنظيم هو طريقة يتماثل فيها </a:t>
            </a:r>
            <a:r>
              <a:rPr lang="ar-IQ" sz="2000" dirty="0" err="1">
                <a:solidFill>
                  <a:schemeClr val="tx1"/>
                </a:solidFill>
              </a:rPr>
              <a:t>شيئان</a:t>
            </a:r>
            <a:r>
              <a:rPr lang="ar-IQ" sz="2000" dirty="0">
                <a:solidFill>
                  <a:schemeClr val="tx1"/>
                </a:solidFill>
              </a:rPr>
              <a:t> على الاقل في حين يتضادان مع شيء ثالث فالمفاهيم تصبح عديمة المعنى ما لم تكن ذات علاقة </a:t>
            </a:r>
            <a:r>
              <a:rPr lang="ar-IQ" sz="2000" dirty="0" err="1">
                <a:solidFill>
                  <a:schemeClr val="tx1"/>
                </a:solidFill>
              </a:rPr>
              <a:t>باضادها</a:t>
            </a:r>
            <a:r>
              <a:rPr lang="ar-IQ" sz="2000" dirty="0">
                <a:solidFill>
                  <a:schemeClr val="tx1"/>
                </a:solidFill>
              </a:rPr>
              <a:t> او </a:t>
            </a:r>
            <a:r>
              <a:rPr lang="ar-IQ" sz="2000" dirty="0" err="1">
                <a:solidFill>
                  <a:schemeClr val="tx1"/>
                </a:solidFill>
              </a:rPr>
              <a:t>معكوساتها</a:t>
            </a:r>
            <a:r>
              <a:rPr lang="ar-IQ" sz="2000" dirty="0">
                <a:solidFill>
                  <a:schemeClr val="tx1"/>
                </a:solidFill>
              </a:rPr>
              <a:t> وعلى سبيل المثال فكلمة "حسن" لا معنى لها ما لم نقدر نقارنها بكلمة "سيء" .</a:t>
            </a:r>
          </a:p>
          <a:p>
            <a:pPr marL="0" indent="0" algn="r" rtl="1">
              <a:buNone/>
            </a:pPr>
            <a:endParaRPr lang="ar-IQ" sz="2000" dirty="0">
              <a:solidFill>
                <a:schemeClr val="tx1"/>
              </a:solidFill>
            </a:endParaRPr>
          </a:p>
        </p:txBody>
      </p:sp>
    </p:spTree>
    <p:extLst>
      <p:ext uri="{BB962C8B-B14F-4D97-AF65-F5344CB8AC3E}">
        <p14:creationId xmlns:p14="http://schemas.microsoft.com/office/powerpoint/2010/main" val="2493066900"/>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192688"/>
          </a:xfrm>
        </p:spPr>
        <p:txBody>
          <a:bodyPr>
            <a:noAutofit/>
          </a:bodyPr>
          <a:lstStyle/>
          <a:p>
            <a:pPr marL="0" indent="0" algn="r" rtl="1">
              <a:buNone/>
            </a:pPr>
            <a:r>
              <a:rPr lang="ar-IQ" dirty="0">
                <a:solidFill>
                  <a:schemeClr val="tx1"/>
                </a:solidFill>
              </a:rPr>
              <a:t>مبدأ الاختيار : يختار الانسان لنفسه البديل في اي زوج من التراكيب المتعارضة والتي يتوقع من خلالها فرصا اعرض لتوسيع خبراته والتعريف بنظامه ويتكون الاختيار من العملية التي تمنح فيها البدائل او الاطراف المتضادة قيما متناسبة . وبينما نرى ان الاختيار يهدف الى حماية الذات والمحافظة على تماسك الانسان , فمن الواضح ايضا ان نظام التراكيب الشخصية هدفه العمل على توقع الاحداث . فالمرء لا يبحث عن المتعة او الرضى او الاثارة من اجل ارضاء حاجاته او لتخفيض مستوى القلق والتوتر في جهازه النفسي ولكنه يبحث عن توقعاته </a:t>
            </a:r>
            <a:r>
              <a:rPr lang="ar-IQ" dirty="0" err="1">
                <a:solidFill>
                  <a:schemeClr val="tx1"/>
                </a:solidFill>
              </a:rPr>
              <a:t>للاحداث</a:t>
            </a:r>
            <a:r>
              <a:rPr lang="ar-IQ" dirty="0">
                <a:solidFill>
                  <a:schemeClr val="tx1"/>
                </a:solidFill>
              </a:rPr>
              <a:t> , وهو ما يحرك الانسان ويشكل اهداف حياته .</a:t>
            </a:r>
          </a:p>
          <a:p>
            <a:pPr marL="0" indent="0" algn="r" rtl="1">
              <a:buNone/>
            </a:pPr>
            <a:r>
              <a:rPr lang="ar-IQ" dirty="0">
                <a:solidFill>
                  <a:schemeClr val="tx1"/>
                </a:solidFill>
              </a:rPr>
              <a:t>مبدأ المدى : </a:t>
            </a:r>
          </a:p>
          <a:p>
            <a:pPr marL="0" indent="0" algn="r" rtl="1">
              <a:buNone/>
            </a:pPr>
            <a:r>
              <a:rPr lang="ar-IQ" dirty="0">
                <a:solidFill>
                  <a:schemeClr val="tx1"/>
                </a:solidFill>
              </a:rPr>
              <a:t>ويشير الى ان التنظيم او التركيب يكون عادة مناسبا لتوقع عدد محدود منه الاحداث فقط فالتنظيمات محدودة ويمكن استخدامها لمدى محدود فقط للمجال الادراكي وقد يستخدم بعض الافراد التنظيم بشكل اشمل من غيرهم </a:t>
            </a:r>
          </a:p>
          <a:p>
            <a:pPr marL="0" indent="0" algn="r" rtl="1">
              <a:buNone/>
            </a:pPr>
            <a:r>
              <a:rPr lang="ar-IQ" dirty="0">
                <a:solidFill>
                  <a:schemeClr val="tx1"/>
                </a:solidFill>
              </a:rPr>
              <a:t>مبدأ الخبرة :</a:t>
            </a:r>
          </a:p>
          <a:p>
            <a:pPr marL="0" indent="0" algn="r" rtl="1">
              <a:buNone/>
            </a:pPr>
            <a:r>
              <a:rPr lang="ar-IQ" dirty="0">
                <a:solidFill>
                  <a:schemeClr val="tx1"/>
                </a:solidFill>
              </a:rPr>
              <a:t>يختلف تنظيم الشخص خلال عملية تصوره </a:t>
            </a:r>
            <a:r>
              <a:rPr lang="ar-IQ" dirty="0" err="1">
                <a:solidFill>
                  <a:schemeClr val="tx1"/>
                </a:solidFill>
              </a:rPr>
              <a:t>للاحداث</a:t>
            </a:r>
            <a:r>
              <a:rPr lang="ar-IQ" dirty="0">
                <a:solidFill>
                  <a:schemeClr val="tx1"/>
                </a:solidFill>
              </a:rPr>
              <a:t> على اخضاع نظام التركيب الشخصي لعمليات اعادة التثبيت او </a:t>
            </a:r>
            <a:r>
              <a:rPr lang="ar-IQ" dirty="0" err="1">
                <a:solidFill>
                  <a:schemeClr val="tx1"/>
                </a:solidFill>
              </a:rPr>
              <a:t>التاكيد</a:t>
            </a:r>
            <a:r>
              <a:rPr lang="ar-IQ" dirty="0">
                <a:solidFill>
                  <a:schemeClr val="tx1"/>
                </a:solidFill>
              </a:rPr>
              <a:t> التي تقود بدورها الى مراجعة النظام او اعادة تركيبه واعادة تركيب الاحداث نفسها وحياة الشخص ايضا عن طريق الخبرة ويشتمل هذا </a:t>
            </a:r>
            <a:r>
              <a:rPr lang="ar-IQ" dirty="0" err="1">
                <a:solidFill>
                  <a:schemeClr val="tx1"/>
                </a:solidFill>
              </a:rPr>
              <a:t>المبدا</a:t>
            </a:r>
            <a:r>
              <a:rPr lang="ar-IQ" dirty="0">
                <a:solidFill>
                  <a:schemeClr val="tx1"/>
                </a:solidFill>
              </a:rPr>
              <a:t> على التعلم وبالتالي فانه يمثل جزءا من التكوين الفرضي للنظرية .</a:t>
            </a:r>
          </a:p>
          <a:p>
            <a:pPr marL="0" indent="0" algn="r" rtl="1">
              <a:buNone/>
            </a:pPr>
            <a:endParaRPr lang="ar-IQ" dirty="0">
              <a:solidFill>
                <a:schemeClr val="tx1"/>
              </a:solidFill>
            </a:endParaRPr>
          </a:p>
        </p:txBody>
      </p:sp>
    </p:spTree>
    <p:extLst>
      <p:ext uri="{BB962C8B-B14F-4D97-AF65-F5344CB8AC3E}">
        <p14:creationId xmlns:p14="http://schemas.microsoft.com/office/powerpoint/2010/main" val="384276455"/>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131</TotalTime>
  <Words>2272</Words>
  <Application>Microsoft Office PowerPoint</Application>
  <PresentationFormat>عرض على الشاشة (3:4)‏</PresentationFormat>
  <Paragraphs>47</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غلاف فني</vt:lpstr>
      <vt:lpstr>نظريات الشخصية  (( نظرية النظم والتراكيب الشخصية ))     ((جورج كيلي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تقرير مادة الارشاد الاكاديمي لمحة تاريخة عن نشأة الارشاد النفسي معنى مفهــــــوم الارشـــاد الـــــنفسي مبررات الحاجة الـــى الارشاد النفسي اهـــــــداف العمـــــلية الارشــــــادية المستفــــــيدون مـــن عمـــلية الارشاد</dc:title>
  <dc:creator>دل</dc:creator>
  <cp:lastModifiedBy>jabar</cp:lastModifiedBy>
  <cp:revision>34</cp:revision>
  <dcterms:created xsi:type="dcterms:W3CDTF">2018-09-24T14:37:09Z</dcterms:created>
  <dcterms:modified xsi:type="dcterms:W3CDTF">2019-11-16T08:04:50Z</dcterms:modified>
</cp:coreProperties>
</file>